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3"/>
  </p:notesMasterIdLst>
  <p:sldIdLst>
    <p:sldId id="341" r:id="rId5"/>
    <p:sldId id="342" r:id="rId6"/>
    <p:sldId id="343" r:id="rId7"/>
    <p:sldId id="344" r:id="rId8"/>
    <p:sldId id="346" r:id="rId9"/>
    <p:sldId id="345" r:id="rId10"/>
    <p:sldId id="347" r:id="rId11"/>
    <p:sldId id="348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25" d="100"/>
          <a:sy n="25" d="100"/>
        </p:scale>
        <p:origin x="1186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71530" y="5420790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60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90000"/>
              </a:lnSpc>
              <a:spcBef>
                <a:spcPts val="600"/>
              </a:spcBef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marL="685800" indent="-228600" algn="l">
              <a:buFont typeface="Arial" panose="020B0604020202020204" pitchFamily="34" charset="0"/>
              <a:buChar char="•"/>
              <a:defRPr sz="36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marL="1143000" indent="-228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32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marL="1600200" indent="-228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marL="2057400" indent="-2286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24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3" name="Text Placeholder 19">
            <a:extLst>
              <a:ext uri="{FF2B5EF4-FFF2-40B4-BE49-F238E27FC236}">
                <a16:creationId xmlns:a16="http://schemas.microsoft.com/office/drawing/2014/main" id="{045BDDF0-E529-06E4-DD8D-C96FB202DFC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1201" y="0"/>
            <a:ext cx="14782800" cy="21706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60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5" r:id="rId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Jafar Al-Gharaibeh, Ph.D.</a:t>
            </a:r>
          </a:p>
          <a:p>
            <a:r>
              <a:rPr lang="en-US" dirty="0"/>
              <a:t>Jordan Bonney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4800" dirty="0"/>
              <a:t>Optimizing Data Delivery for Ground Vehicle Teams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C0ED2C9-E2EF-0FBB-A199-455761D49D66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401194959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654886-1DE7-0E57-98EA-2E2DDA2933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20548600" cy="10004425"/>
          </a:xfrm>
        </p:spPr>
        <p:txBody>
          <a:bodyPr/>
          <a:lstStyle/>
          <a:p>
            <a:r>
              <a:rPr lang="en-US" dirty="0"/>
              <a:t>The DIL Problem</a:t>
            </a:r>
          </a:p>
          <a:p>
            <a:pPr lvl="1"/>
            <a:r>
              <a:rPr lang="en-US" dirty="0"/>
              <a:t>Disconnections happen; tactical comms links are wireless</a:t>
            </a:r>
          </a:p>
          <a:p>
            <a:pPr lvl="1"/>
            <a:r>
              <a:rPr lang="en-US" dirty="0"/>
              <a:t>Intermittency is a reality; tactical comms nodes are mobile</a:t>
            </a:r>
          </a:p>
          <a:p>
            <a:pPr lvl="1"/>
            <a:r>
              <a:rPr lang="en-US" dirty="0"/>
              <a:t>Limited bandwidth, especially when</a:t>
            </a:r>
          </a:p>
          <a:p>
            <a:pPr lvl="2"/>
            <a:r>
              <a:rPr lang="en-US" dirty="0"/>
              <a:t>Near transmission-range limits</a:t>
            </a:r>
          </a:p>
          <a:p>
            <a:pPr lvl="2"/>
            <a:r>
              <a:rPr lang="en-US" dirty="0"/>
              <a:t>Employing extreme anti-jam algorithms</a:t>
            </a:r>
          </a:p>
          <a:p>
            <a:pPr lvl="2"/>
            <a:r>
              <a:rPr lang="en-US" dirty="0"/>
              <a:t>Using legacy waveforms (e.g., ANW2, CDL, Link-16/JREAP-C, ROVER, TTNT)</a:t>
            </a:r>
          </a:p>
          <a:p>
            <a:r>
              <a:rPr lang="en-US" dirty="0"/>
              <a:t>Waveform Diversity </a:t>
            </a:r>
          </a:p>
          <a:p>
            <a:pPr lvl="1"/>
            <a:r>
              <a:rPr lang="en-US" dirty="0"/>
              <a:t>There’s no singular “best” waveform</a:t>
            </a:r>
          </a:p>
          <a:p>
            <a:pPr lvl="1"/>
            <a:r>
              <a:rPr lang="en-US" dirty="0"/>
              <a:t>Legacy waveforms need to be integrated with newer equipment</a:t>
            </a:r>
          </a:p>
          <a:p>
            <a:r>
              <a:rPr lang="en-US" dirty="0"/>
              <a:t>IP Addressing</a:t>
            </a:r>
          </a:p>
          <a:p>
            <a:pPr lvl="1"/>
            <a:r>
              <a:rPr lang="en-US" dirty="0"/>
              <a:t>Often duplicated across hardware platforms to simplify manufacturing/production</a:t>
            </a:r>
          </a:p>
          <a:p>
            <a:pPr lvl="1"/>
            <a:r>
              <a:rPr lang="en-US" dirty="0"/>
              <a:t>Motivates the need for Network Address Translation (NAT) and service discovery</a:t>
            </a:r>
          </a:p>
          <a:p>
            <a:r>
              <a:rPr lang="en-US" dirty="0"/>
              <a:t>Multicast: The Misunderstood Necessity</a:t>
            </a:r>
          </a:p>
          <a:p>
            <a:pPr lvl="1"/>
            <a:r>
              <a:rPr lang="en-US" dirty="0"/>
              <a:t>Provides transmission efficiency when streaming to multiple consumers</a:t>
            </a:r>
          </a:p>
          <a:p>
            <a:pPr lvl="1"/>
            <a:r>
              <a:rPr lang="en-US" dirty="0"/>
              <a:t>As network complexity increases, you may need more than just IGMP (e.g., PIM)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01153F-4745-F7D2-953C-2CD09ABE4F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Tactical Networking Challenges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92877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D97EEF-AAC0-91D4-5765-77A8814735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Single controller, multiple RCVs, and IP address duplication</a:t>
            </a:r>
          </a:p>
          <a:p>
            <a:pPr lvl="1"/>
            <a:r>
              <a:rPr lang="en-US" dirty="0"/>
              <a:t>Each RCV’s payload has the same internal “LAN” addresses as the other RCVs</a:t>
            </a:r>
          </a:p>
          <a:p>
            <a:pPr lvl="2"/>
            <a:r>
              <a:rPr lang="en-US" dirty="0"/>
              <a:t>Not a requirement, but a reality of how RCV payloads are built</a:t>
            </a:r>
          </a:p>
          <a:p>
            <a:pPr lvl="1"/>
            <a:r>
              <a:rPr lang="en-US" dirty="0"/>
              <a:t>Network Address Translation (NAT) is provided by each RCV</a:t>
            </a:r>
          </a:p>
          <a:p>
            <a:pPr lvl="1"/>
            <a:r>
              <a:rPr lang="en-US" dirty="0"/>
              <a:t>Controller “knows” the WAN-side address of each RCV (no higher-level service discovery)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DDE1A0-DE93-7265-3E41-75A22793FA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Remote Control Vehicle (RCV) Comms</a:t>
            </a:r>
          </a:p>
          <a:p>
            <a:pPr lvl="1"/>
            <a:r>
              <a:rPr lang="en-US" dirty="0"/>
              <a:t>Even simple use cases present challenges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3B580A-F6DA-8908-3AC0-8D45AFFE7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099" y="5341649"/>
            <a:ext cx="7922521" cy="6340277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AAC7FB31-6062-3FF7-FEA6-D7BEFEE7B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93955" y="6681600"/>
            <a:ext cx="10401138" cy="5810444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FC8C9BB9-D20B-9E32-CE5F-9434CBE60DA2}"/>
              </a:ext>
            </a:extLst>
          </p:cNvPr>
          <p:cNvSpPr txBox="1"/>
          <p:nvPr/>
        </p:nvSpPr>
        <p:spPr>
          <a:xfrm>
            <a:off x="1162050" y="6086565"/>
            <a:ext cx="163830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/>
              <a:t>RCV</a:t>
            </a:r>
            <a:r>
              <a:rPr lang="en-US" sz="3200" baseline="-25000" dirty="0"/>
              <a:t>A</a:t>
            </a:r>
            <a:endParaRPr kumimoji="0" lang="en-US" sz="3200" b="0" i="0" u="none" strike="noStrike" cap="none" spc="0" normalizeH="0" baseline="-2500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970A3F3-4D7D-EB73-2764-42E6A8E7CC1D}"/>
              </a:ext>
            </a:extLst>
          </p:cNvPr>
          <p:cNvSpPr txBox="1"/>
          <p:nvPr/>
        </p:nvSpPr>
        <p:spPr>
          <a:xfrm>
            <a:off x="3879035" y="5665312"/>
            <a:ext cx="163830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/>
              <a:t>RCV</a:t>
            </a:r>
            <a:r>
              <a:rPr lang="en-US" sz="3200" baseline="-25000" dirty="0"/>
              <a:t>B</a:t>
            </a:r>
            <a:endParaRPr kumimoji="0" lang="en-US" sz="3200" b="0" i="0" u="none" strike="noStrike" cap="none" spc="0" normalizeH="0" baseline="-2500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B8BF4D6-9823-2825-0E08-79FD10ACF437}"/>
              </a:ext>
            </a:extLst>
          </p:cNvPr>
          <p:cNvSpPr txBox="1"/>
          <p:nvPr/>
        </p:nvSpPr>
        <p:spPr>
          <a:xfrm>
            <a:off x="7186570" y="5491530"/>
            <a:ext cx="163830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/>
              <a:t>RCV</a:t>
            </a:r>
            <a:r>
              <a:rPr lang="en-US" sz="3200" baseline="-25000" dirty="0"/>
              <a:t>C</a:t>
            </a:r>
            <a:endParaRPr kumimoji="0" lang="en-US" sz="3200" b="0" i="0" u="none" strike="noStrike" cap="none" spc="0" normalizeH="0" baseline="-2500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F02FDAB-7F3C-817E-CC4E-31DEC603D2F5}"/>
              </a:ext>
            </a:extLst>
          </p:cNvPr>
          <p:cNvSpPr txBox="1"/>
          <p:nvPr/>
        </p:nvSpPr>
        <p:spPr>
          <a:xfrm>
            <a:off x="4698185" y="11086891"/>
            <a:ext cx="203363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/>
              <a:t>controller</a:t>
            </a:r>
            <a:endParaRPr kumimoji="0" lang="en-US" sz="3200" b="0" i="0" u="none" strike="noStrike" cap="none" spc="0" normalizeH="0" baseline="-2500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80" name="Arrow: Right 79">
            <a:extLst>
              <a:ext uri="{FF2B5EF4-FFF2-40B4-BE49-F238E27FC236}">
                <a16:creationId xmlns:a16="http://schemas.microsoft.com/office/drawing/2014/main" id="{279AFF03-DCD0-32C7-5042-CAC709D9F269}"/>
              </a:ext>
            </a:extLst>
          </p:cNvPr>
          <p:cNvSpPr/>
          <p:nvPr/>
        </p:nvSpPr>
        <p:spPr>
          <a:xfrm>
            <a:off x="10115550" y="8896350"/>
            <a:ext cx="1905000" cy="742950"/>
          </a:xfrm>
          <a:prstGeom prst="right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23693101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016F0A-DC11-03E1-09F2-0B8F3DA806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1"/>
            <a:ext cx="19594513" cy="4378080"/>
          </a:xfrm>
        </p:spPr>
        <p:txBody>
          <a:bodyPr/>
          <a:lstStyle/>
          <a:p>
            <a:r>
              <a:rPr lang="en-US" dirty="0"/>
              <a:t>Controller maps RCVs’ unique WAN addresses to corresponding duplicate LAN addresses</a:t>
            </a:r>
          </a:p>
          <a:p>
            <a:pPr lvl="1"/>
            <a:r>
              <a:rPr lang="en-US" dirty="0"/>
              <a:t>Assume each RCV has a camera at the same LAN address that the controller accesses through a unique WAN address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319413-9226-E257-006F-0F7FFE7C3A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One-to-One </a:t>
            </a:r>
            <a:r>
              <a:rPr lang="en-US" dirty="0" err="1"/>
              <a:t>NAT’ing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600A86-7E19-0E5F-F53B-703B086F0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9020" y="6428897"/>
            <a:ext cx="10401138" cy="58104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ED6952-8A0C-C6ED-7E09-7B45087734F9}"/>
              </a:ext>
            </a:extLst>
          </p:cNvPr>
          <p:cNvSpPr txBox="1"/>
          <p:nvPr/>
        </p:nvSpPr>
        <p:spPr>
          <a:xfrm>
            <a:off x="981496" y="5595689"/>
            <a:ext cx="11887200" cy="39497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u="sng" dirty="0"/>
              <a:t>RCV</a:t>
            </a:r>
            <a:r>
              <a:rPr lang="en-US" dirty="0"/>
              <a:t>   </a:t>
            </a:r>
            <a:r>
              <a:rPr lang="en-US" u="sng" dirty="0"/>
              <a:t>Camera LAN IP</a:t>
            </a:r>
            <a:r>
              <a:rPr lang="en-US" dirty="0"/>
              <a:t>   </a:t>
            </a:r>
            <a:r>
              <a:rPr lang="en-US" u="sng" dirty="0"/>
              <a:t>Camera WAN IP</a:t>
            </a:r>
            <a:r>
              <a:rPr lang="en-US" dirty="0"/>
              <a:t> </a:t>
            </a:r>
          </a:p>
          <a:p>
            <a:pPr algn="l"/>
            <a:r>
              <a:rPr lang="en-US" dirty="0"/>
              <a:t>   A	    192.168.1.3           10.1.</a:t>
            </a:r>
            <a:r>
              <a:rPr lang="en-US" b="1" dirty="0"/>
              <a:t>3</a:t>
            </a:r>
            <a:r>
              <a:rPr lang="en-US" dirty="0"/>
              <a:t>.3</a:t>
            </a:r>
          </a:p>
          <a:p>
            <a:pPr algn="l"/>
            <a:r>
              <a:rPr lang="en-US" dirty="0"/>
              <a:t>   B	    192.168.1.3           10.1.</a:t>
            </a:r>
            <a:r>
              <a:rPr lang="en-US" b="1" dirty="0"/>
              <a:t>2</a:t>
            </a:r>
            <a:r>
              <a:rPr lang="en-US" dirty="0"/>
              <a:t>.3</a:t>
            </a:r>
          </a:p>
          <a:p>
            <a:pPr algn="l"/>
            <a:r>
              <a:rPr lang="en-US" dirty="0"/>
              <a:t>   C	    192.168.1.3           10.1.</a:t>
            </a:r>
            <a:r>
              <a:rPr lang="en-US" b="1" dirty="0"/>
              <a:t>1</a:t>
            </a:r>
            <a:r>
              <a:rPr lang="en-US" dirty="0"/>
              <a:t>.3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69957D-C2BE-04F9-D829-062EE3CC7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30285">
            <a:off x="13602930" y="9321141"/>
            <a:ext cx="978996" cy="8474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B1A3AD-E79F-7FB8-0591-6058F9105B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65809">
            <a:off x="16123492" y="7384057"/>
            <a:ext cx="978996" cy="8474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2E5F8B-2668-B8EC-7DFD-C371DDDC8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54426">
            <a:off x="21676538" y="6743502"/>
            <a:ext cx="978996" cy="847489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B1E72F4-B65C-D58E-2560-44D0E60BBBC9}"/>
              </a:ext>
            </a:extLst>
          </p:cNvPr>
          <p:cNvSpPr/>
          <p:nvPr/>
        </p:nvSpPr>
        <p:spPr>
          <a:xfrm>
            <a:off x="10879494" y="8509518"/>
            <a:ext cx="2342857" cy="2948474"/>
          </a:xfrm>
          <a:custGeom>
            <a:avLst/>
            <a:gdLst>
              <a:gd name="csX0" fmla="*/ 0 w 2342857"/>
              <a:gd name="csY0" fmla="*/ 0 h 2948474"/>
              <a:gd name="csX1" fmla="*/ 1212979 w 2342857"/>
              <a:gd name="csY1" fmla="*/ 671804 h 2948474"/>
              <a:gd name="csX2" fmla="*/ 2295330 w 2342857"/>
              <a:gd name="csY2" fmla="*/ 1362270 h 2948474"/>
              <a:gd name="csX3" fmla="*/ 2164702 w 2342857"/>
              <a:gd name="csY3" fmla="*/ 2948474 h 2948474"/>
              <a:gd name="csX4" fmla="*/ 2164702 w 2342857"/>
              <a:gd name="csY4" fmla="*/ 2948474 h 29484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342857" h="2948474">
                <a:moveTo>
                  <a:pt x="0" y="0"/>
                </a:moveTo>
                <a:cubicBezTo>
                  <a:pt x="415212" y="222379"/>
                  <a:pt x="830424" y="444759"/>
                  <a:pt x="1212979" y="671804"/>
                </a:cubicBezTo>
                <a:cubicBezTo>
                  <a:pt x="1595534" y="898849"/>
                  <a:pt x="2136710" y="982825"/>
                  <a:pt x="2295330" y="1362270"/>
                </a:cubicBezTo>
                <a:cubicBezTo>
                  <a:pt x="2453951" y="1741715"/>
                  <a:pt x="2164702" y="2948474"/>
                  <a:pt x="2164702" y="2948474"/>
                </a:cubicBezTo>
                <a:lnTo>
                  <a:pt x="2164702" y="2948474"/>
                </a:lnTo>
              </a:path>
            </a:pathLst>
          </a:custGeom>
          <a:noFill/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1AD1572-0376-1565-0413-CC1924410474}"/>
              </a:ext>
            </a:extLst>
          </p:cNvPr>
          <p:cNvSpPr/>
          <p:nvPr/>
        </p:nvSpPr>
        <p:spPr>
          <a:xfrm>
            <a:off x="10197631" y="8789437"/>
            <a:ext cx="3333357" cy="2486488"/>
          </a:xfrm>
          <a:custGeom>
            <a:avLst/>
            <a:gdLst>
              <a:gd name="csX0" fmla="*/ 66042 w 3333357"/>
              <a:gd name="csY0" fmla="*/ 0 h 2486488"/>
              <a:gd name="csX1" fmla="*/ 383283 w 3333357"/>
              <a:gd name="csY1" fmla="*/ 2444620 h 2486488"/>
              <a:gd name="csX2" fmla="*/ 2995855 w 3333357"/>
              <a:gd name="csY2" fmla="*/ 1530220 h 2486488"/>
              <a:gd name="csX3" fmla="*/ 3219789 w 3333357"/>
              <a:gd name="csY3" fmla="*/ 1343608 h 24864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333357" h="2486488">
                <a:moveTo>
                  <a:pt x="66042" y="0"/>
                </a:moveTo>
                <a:cubicBezTo>
                  <a:pt x="-19489" y="1094791"/>
                  <a:pt x="-105019" y="2189583"/>
                  <a:pt x="383283" y="2444620"/>
                </a:cubicBezTo>
                <a:cubicBezTo>
                  <a:pt x="871585" y="2699657"/>
                  <a:pt x="2523104" y="1713722"/>
                  <a:pt x="2995855" y="1530220"/>
                </a:cubicBezTo>
                <a:cubicBezTo>
                  <a:pt x="3468606" y="1346718"/>
                  <a:pt x="3344197" y="1345163"/>
                  <a:pt x="3219789" y="1343608"/>
                </a:cubicBezTo>
              </a:path>
            </a:pathLst>
          </a:custGeom>
          <a:noFill/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EE0EE78-3450-5602-FD7D-474F54A19160}"/>
              </a:ext>
            </a:extLst>
          </p:cNvPr>
          <p:cNvSpPr/>
          <p:nvPr/>
        </p:nvSpPr>
        <p:spPr>
          <a:xfrm>
            <a:off x="10935478" y="8472196"/>
            <a:ext cx="2892489" cy="2898455"/>
          </a:xfrm>
          <a:custGeom>
            <a:avLst/>
            <a:gdLst>
              <a:gd name="csX0" fmla="*/ 0 w 2892489"/>
              <a:gd name="csY0" fmla="*/ 0 h 2898455"/>
              <a:gd name="csX1" fmla="*/ 690465 w 2892489"/>
              <a:gd name="csY1" fmla="*/ 2836506 h 2898455"/>
              <a:gd name="csX2" fmla="*/ 2892489 w 2892489"/>
              <a:gd name="csY2" fmla="*/ 1679510 h 28984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892489" h="2898455">
                <a:moveTo>
                  <a:pt x="0" y="0"/>
                </a:moveTo>
                <a:cubicBezTo>
                  <a:pt x="104192" y="1278294"/>
                  <a:pt x="208384" y="2556588"/>
                  <a:pt x="690465" y="2836506"/>
                </a:cubicBezTo>
                <a:cubicBezTo>
                  <a:pt x="1172546" y="3116424"/>
                  <a:pt x="2032517" y="2397967"/>
                  <a:pt x="2892489" y="1679510"/>
                </a:cubicBezTo>
              </a:path>
            </a:pathLst>
          </a:custGeom>
          <a:noFill/>
          <a:ln w="12700" cap="flat">
            <a:solidFill>
              <a:schemeClr val="tx1"/>
            </a:solidFill>
            <a:miter lim="400000"/>
            <a:tailEnd type="triangle" w="lg" len="lg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A63E3F2-7649-BB9B-3337-8E2794104637}"/>
              </a:ext>
            </a:extLst>
          </p:cNvPr>
          <p:cNvSpPr/>
          <p:nvPr/>
        </p:nvSpPr>
        <p:spPr>
          <a:xfrm>
            <a:off x="11476653" y="5243482"/>
            <a:ext cx="10431625" cy="1679832"/>
          </a:xfrm>
          <a:custGeom>
            <a:avLst/>
            <a:gdLst>
              <a:gd name="csX0" fmla="*/ 0 w 10431625"/>
              <a:gd name="csY0" fmla="*/ 1567865 h 1679832"/>
              <a:gd name="csX1" fmla="*/ 4907902 w 10431625"/>
              <a:gd name="csY1" fmla="*/ 322 h 1679832"/>
              <a:gd name="csX2" fmla="*/ 10431625 w 10431625"/>
              <a:gd name="csY2" fmla="*/ 1679832 h 16798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0431625" h="1679832">
                <a:moveTo>
                  <a:pt x="0" y="1567865"/>
                </a:moveTo>
                <a:cubicBezTo>
                  <a:pt x="1584649" y="774763"/>
                  <a:pt x="3169298" y="-18339"/>
                  <a:pt x="4907902" y="322"/>
                </a:cubicBezTo>
                <a:cubicBezTo>
                  <a:pt x="6646506" y="18983"/>
                  <a:pt x="8539065" y="849407"/>
                  <a:pt x="10431625" y="1679832"/>
                </a:cubicBezTo>
              </a:path>
            </a:pathLst>
          </a:custGeom>
          <a:noFill/>
          <a:ln w="12700" cap="flat">
            <a:solidFill>
              <a:schemeClr val="tx1"/>
            </a:solidFill>
            <a:miter lim="400000"/>
            <a:tailEnd type="triangle" w="lg" len="lg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3DD2D48-71ED-68E5-18A9-9C6D6DB9DC27}"/>
              </a:ext>
            </a:extLst>
          </p:cNvPr>
          <p:cNvSpPr/>
          <p:nvPr/>
        </p:nvSpPr>
        <p:spPr>
          <a:xfrm>
            <a:off x="10823510" y="6563500"/>
            <a:ext cx="5542384" cy="1087602"/>
          </a:xfrm>
          <a:custGeom>
            <a:avLst/>
            <a:gdLst>
              <a:gd name="csX0" fmla="*/ 0 w 5542384"/>
              <a:gd name="csY0" fmla="*/ 1087602 h 1087602"/>
              <a:gd name="csX1" fmla="*/ 4516017 w 5542384"/>
              <a:gd name="csY1" fmla="*/ 5251 h 1087602"/>
              <a:gd name="csX2" fmla="*/ 5542384 w 5542384"/>
              <a:gd name="csY2" fmla="*/ 751700 h 10876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5542384" h="1087602">
                <a:moveTo>
                  <a:pt x="0" y="1087602"/>
                </a:moveTo>
                <a:cubicBezTo>
                  <a:pt x="1796143" y="574418"/>
                  <a:pt x="3592286" y="61235"/>
                  <a:pt x="4516017" y="5251"/>
                </a:cubicBezTo>
                <a:cubicBezTo>
                  <a:pt x="5439748" y="-50733"/>
                  <a:pt x="5491066" y="350483"/>
                  <a:pt x="5542384" y="751700"/>
                </a:cubicBezTo>
              </a:path>
            </a:pathLst>
          </a:custGeom>
          <a:noFill/>
          <a:ln w="12700" cap="flat">
            <a:solidFill>
              <a:schemeClr val="tx1"/>
            </a:solidFill>
            <a:miter lim="400000"/>
            <a:tailEnd type="triangle" w="lg" len="lg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3582847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155B0D-9673-0DDC-55DC-FD4F70E135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RF link quality is a function of RSS</a:t>
            </a:r>
          </a:p>
          <a:p>
            <a:pPr lvl="1"/>
            <a:r>
              <a:rPr lang="en-US" dirty="0"/>
              <a:t>The “best” link at one moment might be the worst later</a:t>
            </a:r>
          </a:p>
          <a:p>
            <a:r>
              <a:rPr lang="en-US" dirty="0"/>
              <a:t>Waveform diversity can be used to improve availability and throughput</a:t>
            </a:r>
          </a:p>
          <a:p>
            <a:pPr lvl="1"/>
            <a:r>
              <a:rPr lang="en-US" dirty="0"/>
              <a:t>Different frequencies, modulation, and antennas placed at different locations on vehicles</a:t>
            </a:r>
          </a:p>
          <a:p>
            <a:pPr lvl="1"/>
            <a:r>
              <a:rPr lang="en-US" dirty="0"/>
              <a:t>Philosophy: if one link is degraded, another might be better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7BB41E-08D2-2BD3-43D1-93F74278AF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Impact of Radio Links</a:t>
            </a:r>
          </a:p>
          <a:p>
            <a:pPr lvl="1"/>
            <a:r>
              <a:rPr lang="en-US" dirty="0"/>
              <a:t>Unlike wired links, RF link quality changes</a:t>
            </a:r>
          </a:p>
          <a:p>
            <a:endParaRPr lang="en-US" dirty="0"/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628BA764-DFCE-A331-86D8-B7297407B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8434" y="5665659"/>
            <a:ext cx="14447131" cy="712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2926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7386C-7935-A183-23CB-7BDE89904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05BB20-B53E-A009-2716-F8972A77D1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</p:spPr>
        <p:txBody>
          <a:bodyPr/>
          <a:lstStyle/>
          <a:p>
            <a:r>
              <a:rPr lang="en-US" dirty="0"/>
              <a:t>Link-quality can be determined by </a:t>
            </a:r>
          </a:p>
          <a:p>
            <a:pPr lvl="1"/>
            <a:r>
              <a:rPr lang="en-US" dirty="0"/>
              <a:t>Radio feedback (like DLEP) that influences Layer-3 routing choices</a:t>
            </a:r>
          </a:p>
          <a:p>
            <a:pPr lvl="1"/>
            <a:r>
              <a:rPr lang="en-US" dirty="0"/>
              <a:t>Active probing by switch/routers</a:t>
            </a:r>
          </a:p>
          <a:p>
            <a:r>
              <a:rPr lang="en-US" dirty="0"/>
              <a:t>Link-quality metrics (especially capacity) can be used to</a:t>
            </a:r>
          </a:p>
          <a:p>
            <a:pPr lvl="1"/>
            <a:r>
              <a:rPr lang="en-US" dirty="0"/>
              <a:t>Load balance flows across multiple waveforms</a:t>
            </a:r>
          </a:p>
          <a:p>
            <a:pPr lvl="1"/>
            <a:r>
              <a:rPr lang="en-US" dirty="0"/>
              <a:t>Suppress “big” flows that would otherwise exceed available link capacity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E0CAC5-9BFB-5976-0205-D6C4B5187F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Dynamic Link Sensing</a:t>
            </a:r>
          </a:p>
          <a:p>
            <a:pPr lvl="1"/>
            <a:r>
              <a:rPr lang="en-US" dirty="0"/>
              <a:t>Determining which RF link is best at a given moment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47871B-282A-394A-CCC4-8AA4864F2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6759" y="6464991"/>
            <a:ext cx="11503206" cy="56754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6986A1-FA5F-B3EF-CF27-899AD1F67514}"/>
              </a:ext>
            </a:extLst>
          </p:cNvPr>
          <p:cNvSpPr txBox="1"/>
          <p:nvPr/>
        </p:nvSpPr>
        <p:spPr>
          <a:xfrm>
            <a:off x="4632537" y="9060024"/>
            <a:ext cx="5896947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Which way’s better?</a:t>
            </a:r>
            <a:endParaRPr lang="en-US" sz="3200" i="1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Link sensing figures it out. 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76007F4-DAE5-3551-D86F-63143D529DFD}"/>
              </a:ext>
            </a:extLst>
          </p:cNvPr>
          <p:cNvCxnSpPr>
            <a:cxnSpLocks/>
          </p:cNvCxnSpPr>
          <p:nvPr/>
        </p:nvCxnSpPr>
        <p:spPr>
          <a:xfrm flipV="1">
            <a:off x="9372601" y="8373035"/>
            <a:ext cx="416858" cy="686989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DEEACEF-1327-090B-CC50-550101A0CD16}"/>
              </a:ext>
            </a:extLst>
          </p:cNvPr>
          <p:cNvCxnSpPr/>
          <p:nvPr/>
        </p:nvCxnSpPr>
        <p:spPr>
          <a:xfrm flipV="1">
            <a:off x="9372601" y="8373035"/>
            <a:ext cx="1331258" cy="686989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34117682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F377F9-55C6-C969-6AE4-C71BCAA7C7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Link sensing and load balancing (aka radio-aware routing) usually requires twisting a lot of knobs (configuring many parameters)</a:t>
            </a:r>
          </a:p>
          <a:p>
            <a:r>
              <a:rPr lang="en-US" dirty="0"/>
              <a:t>Machete </a:t>
            </a:r>
            <a:r>
              <a:rPr lang="en-US" i="1" dirty="0"/>
              <a:t>underlay links</a:t>
            </a:r>
            <a:r>
              <a:rPr lang="en-US" dirty="0"/>
              <a:t> simplify radio-aware-routing configuration </a:t>
            </a:r>
          </a:p>
          <a:p>
            <a:pPr lvl="1"/>
            <a:r>
              <a:rPr lang="en-US" dirty="0"/>
              <a:t>Single-line change to configuration specifies the </a:t>
            </a:r>
            <a:r>
              <a:rPr lang="en-US" i="1" dirty="0"/>
              <a:t>underlay</a:t>
            </a:r>
            <a:r>
              <a:rPr lang="en-US" dirty="0"/>
              <a:t> link type </a:t>
            </a:r>
          </a:p>
          <a:p>
            <a:pPr lvl="1"/>
            <a:r>
              <a:rPr lang="en-US" dirty="0"/>
              <a:t>Link sensing and load balancing is automatically invoked</a:t>
            </a:r>
          </a:p>
          <a:p>
            <a:pPr lvl="1"/>
            <a:r>
              <a:rPr lang="en-US" dirty="0"/>
              <a:t>No Layer-3 routing protocol overhead (or configuration) is incurred</a:t>
            </a:r>
          </a:p>
          <a:p>
            <a:pPr lvl="1"/>
            <a:r>
              <a:rPr lang="en-US" dirty="0"/>
              <a:t>Designed for relatively flat networks that have multiple RF paths between edge networks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B2019-7AE0-B093-3340-32220F0B19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Simplifying Configuration</a:t>
            </a:r>
          </a:p>
        </p:txBody>
      </p:sp>
    </p:spTree>
    <p:extLst>
      <p:ext uri="{BB962C8B-B14F-4D97-AF65-F5344CB8AC3E}">
        <p14:creationId xmlns:p14="http://schemas.microsoft.com/office/powerpoint/2010/main" val="401311194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40B871-6717-CE90-2830-0791352237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Implement simulations</a:t>
            </a:r>
          </a:p>
          <a:p>
            <a:pPr lvl="1"/>
            <a:r>
              <a:rPr lang="en-US" dirty="0"/>
              <a:t>Up to 32 RCVs</a:t>
            </a:r>
          </a:p>
          <a:p>
            <a:pPr lvl="1"/>
            <a:r>
              <a:rPr lang="en-US" dirty="0"/>
              <a:t>Two or three RF paths</a:t>
            </a:r>
          </a:p>
          <a:p>
            <a:pPr lvl="1"/>
            <a:r>
              <a:rPr lang="en-US" dirty="0"/>
              <a:t>Vary RF link capacity over simulation time</a:t>
            </a:r>
          </a:p>
          <a:p>
            <a:r>
              <a:rPr lang="en-US" dirty="0"/>
              <a:t>Measure</a:t>
            </a:r>
          </a:p>
          <a:p>
            <a:pPr lvl="1"/>
            <a:r>
              <a:rPr lang="en-US" dirty="0"/>
              <a:t>Link-sensing accuracy</a:t>
            </a:r>
          </a:p>
          <a:p>
            <a:pPr lvl="1"/>
            <a:r>
              <a:rPr lang="en-US" dirty="0"/>
              <a:t>Load balancing agility</a:t>
            </a:r>
          </a:p>
          <a:p>
            <a:pPr lvl="1"/>
            <a:r>
              <a:rPr lang="en-US"/>
              <a:t>Network overhead</a:t>
            </a:r>
          </a:p>
          <a:p>
            <a:pPr lvl="1"/>
            <a:r>
              <a:rPr lang="en-US" dirty="0"/>
              <a:t>Scalability in terms of </a:t>
            </a:r>
          </a:p>
          <a:p>
            <a:pPr lvl="2"/>
            <a:r>
              <a:rPr lang="en-US" dirty="0"/>
              <a:t>Max flows </a:t>
            </a:r>
          </a:p>
          <a:p>
            <a:pPr lvl="2"/>
            <a:r>
              <a:rPr lang="en-US" dirty="0"/>
              <a:t>Max RCVs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D8365-9604-BB30-01F8-4B0214FF26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3351376950"/>
      </p:ext>
    </p:extLst>
  </p:cSld>
  <p:clrMapOvr>
    <a:masterClrMapping/>
  </p:clrMapOvr>
  <p:transition spd="med"/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 cap="flat">
          <a:solidFill>
            <a:schemeClr val="tx1"/>
          </a:solidFill>
          <a:miter lim="400000"/>
          <a:tailEnd type="triangle" w="lg" len="lg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1F0BC8-75B0-44B4-BD9E-AC13267A9D1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6A0C4C6-A49A-45F3-AAE6-CBAFEE4CB0D8}"/>
</file>

<file path=customXml/itemProps3.xml><?xml version="1.0" encoding="utf-8"?>
<ds:datastoreItem xmlns:ds="http://schemas.openxmlformats.org/officeDocument/2006/customXml" ds:itemID="{42913D1F-1495-4EE5-A0FF-BAD022EF97B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1892</TotalTime>
  <Words>549</Words>
  <Application>Microsoft Office PowerPoint</Application>
  <PresentationFormat>Custom</PresentationFormat>
  <Paragraphs>84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Helvetica Light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348</cp:revision>
  <dcterms:modified xsi:type="dcterms:W3CDTF">2026-08-08T00:48:40Z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